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0" r:id="rId2"/>
    <p:sldId id="451" r:id="rId3"/>
    <p:sldId id="434" r:id="rId4"/>
    <p:sldId id="280" r:id="rId5"/>
    <p:sldId id="435" r:id="rId6"/>
    <p:sldId id="436" r:id="rId7"/>
    <p:sldId id="287" r:id="rId8"/>
    <p:sldId id="446" r:id="rId9"/>
    <p:sldId id="439" r:id="rId10"/>
    <p:sldId id="445" r:id="rId11"/>
    <p:sldId id="447" r:id="rId12"/>
    <p:sldId id="448" r:id="rId13"/>
    <p:sldId id="449" r:id="rId14"/>
    <p:sldId id="441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73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125538"/>
            <a:ext cx="7772400" cy="1846262"/>
          </a:xfrm>
          <a:ln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endParaRPr lang="zh-TW" altLang="en-GB" noProof="0" smtClean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13100"/>
            <a:ext cx="5943600" cy="2425700"/>
          </a:xfrm>
        </p:spPr>
        <p:txBody>
          <a:bodyPr/>
          <a:lstStyle>
            <a:lvl1pPr marL="0" indent="0">
              <a:defRPr/>
            </a:lvl1pPr>
            <a:lvl2pPr marL="457200" lvl="1" indent="0">
              <a:defRPr/>
            </a:lvl2pPr>
            <a:lvl3pPr marL="914400" lvl="2" indent="0">
              <a:defRPr/>
            </a:lvl3pPr>
            <a:lvl4pPr marL="1371600" lvl="3" indent="0">
              <a:defRPr/>
            </a:lvl4pPr>
          </a:lstStyle>
          <a:p>
            <a:pPr lvl="0"/>
            <a:r>
              <a:rPr lang="zh-TW" altLang="en-GB" noProof="0" smtClean="0"/>
              <a:t>第二層</a:t>
            </a:r>
          </a:p>
          <a:p>
            <a:pPr lvl="1"/>
            <a:r>
              <a:rPr lang="zh-TW" altLang="en-GB" noProof="0" smtClean="0"/>
              <a:t>第三層</a:t>
            </a:r>
          </a:p>
          <a:p>
            <a:pPr lvl="2"/>
            <a:r>
              <a:rPr lang="zh-TW" altLang="en-GB" noProof="0" smtClean="0"/>
              <a:t>第四層</a:t>
            </a:r>
          </a:p>
          <a:p>
            <a:pPr lvl="3"/>
            <a:r>
              <a:rPr lang="zh-TW" altLang="en-GB" noProof="0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2206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9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9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66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2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 smtClean="0"/>
          </a:p>
        </p:txBody>
      </p:sp>
      <p:cxnSp>
        <p:nvCxnSpPr>
          <p:cNvPr id="3" name="直線接點 2"/>
          <p:cNvCxnSpPr>
            <a:stCxn id="7" idx="0"/>
            <a:endCxn id="7" idx="2"/>
          </p:cNvCxnSpPr>
          <p:nvPr userDrawn="1"/>
        </p:nvCxnSpPr>
        <p:spPr>
          <a:xfrm>
            <a:off x="4499769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01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3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 smtClean="0"/>
          </a:p>
        </p:txBody>
      </p:sp>
      <p:cxnSp>
        <p:nvCxnSpPr>
          <p:cNvPr id="3" name="直線接點 2"/>
          <p:cNvCxnSpPr/>
          <p:nvPr userDrawn="1"/>
        </p:nvCxnSpPr>
        <p:spPr>
          <a:xfrm>
            <a:off x="305983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 userDrawn="1"/>
        </p:nvCxnSpPr>
        <p:spPr>
          <a:xfrm>
            <a:off x="594015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2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5718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94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66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1C2D-D537-4C31-81D4-DEFCF47D152F}" type="datetimeFigureOut">
              <a:rPr lang="zh-TW" altLang="en-US" smtClean="0"/>
              <a:t>2018/10/15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28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54" r:id="rId3"/>
    <p:sldLayoutId id="2147483658" r:id="rId4"/>
    <p:sldLayoutId id="2147483662" r:id="rId5"/>
    <p:sldLayoutId id="2147483663" r:id="rId6"/>
    <p:sldLayoutId id="2147483656" r:id="rId7"/>
    <p:sldLayoutId id="2147483659" r:id="rId8"/>
    <p:sldLayoutId id="2147483660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39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字方塊 16"/>
          <p:cNvSpPr txBox="1"/>
          <p:nvPr/>
        </p:nvSpPr>
        <p:spPr>
          <a:xfrm>
            <a:off x="179512" y="2357571"/>
            <a:ext cx="7170040" cy="286232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綠字</a:t>
            </a:r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丟進</a:t>
            </a:r>
            <a:r>
              <a:rPr lang="en-US" altLang="zh-TW" sz="2000" b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innerHTML</a:t>
            </a:r>
            <a:r>
              <a:rPr lang="en-US" altLang="zh-TW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再利用</a:t>
            </a:r>
            <a:r>
              <a:rPr lang="en-US" altLang="zh-TW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innerHTML,innerText</a:t>
            </a:r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讀出</a:t>
            </a:r>
            <a:endParaRPr lang="en-US" altLang="zh-TW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innerHTML:</a:t>
            </a:r>
          </a:p>
          <a:p>
            <a:r>
              <a:rPr lang="en-US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&lt;ul&gt;&lt;li style="color:red;"&gt;This is a comment&lt;/li&gt;&lt;/ul&gt;</a:t>
            </a:r>
          </a:p>
          <a:p>
            <a:endParaRPr lang="en-US" sz="20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innerText:</a:t>
            </a:r>
          </a:p>
          <a:p>
            <a:r>
              <a:rPr lang="en-US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This is a comment</a:t>
            </a:r>
          </a:p>
          <a:p>
            <a:endParaRPr lang="en-US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94403" y="250328"/>
            <a:ext cx="7157917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'&lt;</a:t>
            </a:r>
            <a:r>
              <a:rPr lang="en-US" b="1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ul&gt;&lt;li style="color:red;"&gt;This is a comment&lt;/ul&gt;';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94403" y="980728"/>
            <a:ext cx="3869181" cy="1058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6732240" y="1151156"/>
            <a:ext cx="429890" cy="717922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0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紅綠都放入</a:t>
            </a:r>
            <a:r>
              <a:rPr lang="en-US"/>
              <a:t>innerText</a:t>
            </a:r>
            <a:br>
              <a:rPr lang="en-US"/>
            </a:b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27404" y="525001"/>
            <a:ext cx="8593068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sz="16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'&amp;lt;ul&amp;gt;&amp;lt;li style=&amp;quot;color:red;&amp;quot;&amp;gt;This is a comment&amp;lt;/ul&amp;gt;'; </a:t>
            </a:r>
            <a:endParaRPr lang="en-US" sz="1600" b="1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79513" y="2357571"/>
            <a:ext cx="8784976" cy="40934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紅字丟進</a:t>
            </a:r>
            <a:r>
              <a:rPr lang="en-US" altLang="zh-TW" sz="2000" b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innerText</a:t>
            </a:r>
            <a:r>
              <a:rPr lang="en-US" altLang="zh-TW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再利用</a:t>
            </a:r>
            <a:r>
              <a:rPr lang="en-US" altLang="zh-TW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innerHTML,innerText</a:t>
            </a:r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讀出</a:t>
            </a:r>
            <a:endParaRPr lang="en-US" altLang="zh-TW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innerHTML:</a:t>
            </a:r>
          </a:p>
          <a:p>
            <a:r>
              <a:rPr lang="en-US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&amp;amp;lt;ul&amp;amp;gt;&amp;amp;lt;li style=&amp;amp;quot;color:red;&amp;amp;quot;&amp;amp;gt;This is a comment&amp;amp;lt;/ul&amp;amp;gt;</a:t>
            </a:r>
          </a:p>
          <a:p>
            <a:endParaRPr lang="en-US" sz="20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innerText:</a:t>
            </a:r>
          </a:p>
          <a:p>
            <a:r>
              <a:rPr lang="en-US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&amp;lt;ul&amp;gt;&amp;lt;li style=&amp;quot;color:red;&amp;quot;&amp;gt;This is a comment&amp;lt;/ul&amp;gt;</a:t>
            </a:r>
          </a:p>
          <a:p>
            <a:endParaRPr lang="en-US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7491" y="1196752"/>
            <a:ext cx="6920390" cy="103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橢圓 1"/>
          <p:cNvSpPr/>
          <p:nvPr/>
        </p:nvSpPr>
        <p:spPr>
          <a:xfrm>
            <a:off x="227491" y="3356992"/>
            <a:ext cx="888125" cy="288032"/>
          </a:xfrm>
          <a:prstGeom prst="ellipse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橢圓 2"/>
          <p:cNvSpPr/>
          <p:nvPr/>
        </p:nvSpPr>
        <p:spPr>
          <a:xfrm>
            <a:off x="179513" y="4797152"/>
            <a:ext cx="288031" cy="288032"/>
          </a:xfrm>
          <a:prstGeom prst="ellipse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572001" y="1196752"/>
            <a:ext cx="465717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放入</a:t>
            </a:r>
            <a:r>
              <a:rPr lang="en-US" altLang="zh-TW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innerText</a:t>
            </a:r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，都忠實呈現</a:t>
            </a:r>
            <a:endParaRPr lang="en-US" sz="28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手繪多邊形 6"/>
          <p:cNvSpPr/>
          <p:nvPr/>
        </p:nvSpPr>
        <p:spPr>
          <a:xfrm>
            <a:off x="4220149" y="1468514"/>
            <a:ext cx="284474" cy="369973"/>
          </a:xfrm>
          <a:custGeom>
            <a:avLst/>
            <a:gdLst>
              <a:gd name="connsiteX0" fmla="*/ 284474 w 284474"/>
              <a:gd name="connsiteY0" fmla="*/ 13777 h 369973"/>
              <a:gd name="connsiteX1" fmla="*/ 14967 w 284474"/>
              <a:gd name="connsiteY1" fmla="*/ 42652 h 369973"/>
              <a:gd name="connsiteX2" fmla="*/ 24592 w 284474"/>
              <a:gd name="connsiteY2" fmla="*/ 369911 h 369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474" h="369973">
                <a:moveTo>
                  <a:pt x="284474" y="13777"/>
                </a:moveTo>
                <a:cubicBezTo>
                  <a:pt x="171377" y="-1464"/>
                  <a:pt x="58281" y="-16704"/>
                  <a:pt x="14967" y="42652"/>
                </a:cubicBezTo>
                <a:cubicBezTo>
                  <a:pt x="-28347" y="102008"/>
                  <a:pt x="37426" y="374724"/>
                  <a:pt x="24592" y="369911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手繪多邊形 7"/>
          <p:cNvSpPr/>
          <p:nvPr/>
        </p:nvSpPr>
        <p:spPr>
          <a:xfrm>
            <a:off x="7498080" y="1896177"/>
            <a:ext cx="814514" cy="2954956"/>
          </a:xfrm>
          <a:custGeom>
            <a:avLst/>
            <a:gdLst>
              <a:gd name="connsiteX0" fmla="*/ 452387 w 814514"/>
              <a:gd name="connsiteY0" fmla="*/ 0 h 2954956"/>
              <a:gd name="connsiteX1" fmla="*/ 798897 w 814514"/>
              <a:gd name="connsiteY1" fmla="*/ 2040556 h 2954956"/>
              <a:gd name="connsiteX2" fmla="*/ 0 w 814514"/>
              <a:gd name="connsiteY2" fmla="*/ 2954956 h 2954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4514" h="2954956">
                <a:moveTo>
                  <a:pt x="452387" y="0"/>
                </a:moveTo>
                <a:cubicBezTo>
                  <a:pt x="663341" y="774031"/>
                  <a:pt x="874295" y="1548063"/>
                  <a:pt x="798897" y="2040556"/>
                </a:cubicBezTo>
                <a:cubicBezTo>
                  <a:pt x="723499" y="2533049"/>
                  <a:pt x="361749" y="2744002"/>
                  <a:pt x="0" y="2954956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4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字方塊 16"/>
          <p:cNvSpPr txBox="1"/>
          <p:nvPr/>
        </p:nvSpPr>
        <p:spPr>
          <a:xfrm>
            <a:off x="179512" y="2357571"/>
            <a:ext cx="8434810" cy="224676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綠字</a:t>
            </a:r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丟進</a:t>
            </a:r>
            <a:r>
              <a:rPr lang="en-US" altLang="zh-TW" sz="2000" b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innerText</a:t>
            </a:r>
            <a:r>
              <a:rPr lang="en-US" altLang="zh-TW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再利用</a:t>
            </a:r>
            <a:r>
              <a:rPr lang="en-US" altLang="zh-TW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innerHTML,innerText</a:t>
            </a:r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讀出</a:t>
            </a:r>
            <a:endParaRPr lang="en-US" altLang="zh-TW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innerHTML:</a:t>
            </a:r>
          </a:p>
          <a:p>
            <a:r>
              <a:rPr lang="en-US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&amp;lt;ul&amp;gt;&amp;lt;li style="color:red;"&amp;gt;This is a comment&amp;lt;/ul&amp;gt;</a:t>
            </a:r>
          </a:p>
          <a:p>
            <a:endParaRPr lang="en-US" sz="20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innerText:</a:t>
            </a:r>
          </a:p>
          <a:p>
            <a:r>
              <a:rPr lang="en-US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&lt;ul&gt;&lt;li style="color:red;"&gt;This is a comment&lt;/ul</a:t>
            </a:r>
            <a:r>
              <a:rPr 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endParaRPr lang="en-US" sz="20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94403" y="250328"/>
            <a:ext cx="7157917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'&lt;</a:t>
            </a:r>
            <a:r>
              <a:rPr lang="en-US" b="1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ul&gt;&lt;li style="color:red;"&gt;This is a comment&lt;/ul&gt;';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94403" y="1052736"/>
            <a:ext cx="4600701" cy="972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300573" y="5373215"/>
            <a:ext cx="8064896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800" b="1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因為利用文字函數設定，所以為了避免被</a:t>
            </a:r>
            <a:r>
              <a:rPr lang="en-US" altLang="zh-TW" sz="2800" b="1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html</a:t>
            </a:r>
            <a:r>
              <a:rPr lang="zh-TW" altLang="en-US" sz="2800" b="1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解讀，自動將標籤轉為符號。</a:t>
            </a:r>
            <a:endParaRPr lang="en-US" sz="2800" b="1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486828" y="1052736"/>
            <a:ext cx="465717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放入</a:t>
            </a:r>
            <a:r>
              <a:rPr lang="en-US" altLang="zh-TW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innerText</a:t>
            </a:r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，都忠實呈現</a:t>
            </a:r>
            <a:endParaRPr lang="en-US" sz="28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手繪多邊形 2"/>
          <p:cNvSpPr/>
          <p:nvPr/>
        </p:nvSpPr>
        <p:spPr>
          <a:xfrm>
            <a:off x="4745255" y="1694046"/>
            <a:ext cx="673768" cy="297844"/>
          </a:xfrm>
          <a:custGeom>
            <a:avLst/>
            <a:gdLst>
              <a:gd name="connsiteX0" fmla="*/ 673768 w 673768"/>
              <a:gd name="connsiteY0" fmla="*/ 0 h 297844"/>
              <a:gd name="connsiteX1" fmla="*/ 548640 w 673768"/>
              <a:gd name="connsiteY1" fmla="*/ 221381 h 297844"/>
              <a:gd name="connsiteX2" fmla="*/ 0 w 673768"/>
              <a:gd name="connsiteY2" fmla="*/ 192506 h 297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3768" h="297844">
                <a:moveTo>
                  <a:pt x="673768" y="0"/>
                </a:moveTo>
                <a:cubicBezTo>
                  <a:pt x="667351" y="94648"/>
                  <a:pt x="660934" y="189297"/>
                  <a:pt x="548640" y="221381"/>
                </a:cubicBezTo>
                <a:cubicBezTo>
                  <a:pt x="436346" y="253465"/>
                  <a:pt x="478055" y="391428"/>
                  <a:pt x="0" y="192506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手繪多邊形 3"/>
          <p:cNvSpPr/>
          <p:nvPr/>
        </p:nvSpPr>
        <p:spPr>
          <a:xfrm>
            <a:off x="5784783" y="1702204"/>
            <a:ext cx="3548294" cy="3067645"/>
          </a:xfrm>
          <a:custGeom>
            <a:avLst/>
            <a:gdLst>
              <a:gd name="connsiteX0" fmla="*/ 0 w 3548294"/>
              <a:gd name="connsiteY0" fmla="*/ 68844 h 3067645"/>
              <a:gd name="connsiteX1" fmla="*/ 3185962 w 3548294"/>
              <a:gd name="connsiteY1" fmla="*/ 357602 h 3067645"/>
              <a:gd name="connsiteX2" fmla="*/ 3214838 w 3548294"/>
              <a:gd name="connsiteY2" fmla="*/ 2840920 h 3067645"/>
              <a:gd name="connsiteX3" fmla="*/ 847023 w 3548294"/>
              <a:gd name="connsiteY3" fmla="*/ 2802419 h 3067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48294" h="3067645">
                <a:moveTo>
                  <a:pt x="0" y="68844"/>
                </a:moveTo>
                <a:cubicBezTo>
                  <a:pt x="1325078" y="-17784"/>
                  <a:pt x="2650156" y="-104411"/>
                  <a:pt x="3185962" y="357602"/>
                </a:cubicBezTo>
                <a:cubicBezTo>
                  <a:pt x="3721768" y="819615"/>
                  <a:pt x="3604661" y="2433451"/>
                  <a:pt x="3214838" y="2840920"/>
                </a:cubicBezTo>
                <a:cubicBezTo>
                  <a:pt x="2825015" y="3248389"/>
                  <a:pt x="1836019" y="3025404"/>
                  <a:pt x="847023" y="2802419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0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43608" y="1124744"/>
            <a:ext cx="3792448" cy="310854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問題：</a:t>
            </a:r>
            <a:endParaRPr lang="en-US" altLang="zh-TW" sz="28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var x="this is a book'</a:t>
            </a:r>
          </a:p>
          <a:p>
            <a:r>
              <a:rPr 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obj.innerText=x;</a:t>
            </a:r>
          </a:p>
          <a:p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則</a:t>
            </a:r>
            <a:endParaRPr lang="en-US" altLang="zh-TW" sz="28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obj.innerHTML=?</a:t>
            </a:r>
          </a:p>
          <a:p>
            <a:endParaRPr lang="en-US" sz="28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預測是 </a:t>
            </a:r>
            <a:r>
              <a:rPr lang="en-US" altLang="zh-TW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this is a book</a:t>
            </a:r>
            <a:endParaRPr lang="en-US" sz="28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050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InnerHTML vs InnerText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6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1100">
                <a:solidFill>
                  <a:srgbClr val="0000FF"/>
                </a:solidFill>
                <a:latin typeface="Courier New"/>
              </a:rPr>
              <a:t>&lt;html&gt;</a:t>
            </a:r>
            <a:r>
              <a:rPr lang="en-US" sz="1100" b="1">
                <a:latin typeface="Courier New"/>
              </a:rPr>
              <a:t> 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&lt;body&gt;</a:t>
            </a:r>
            <a:r>
              <a:rPr lang="en-US" sz="1100" b="1">
                <a:latin typeface="Courier New"/>
              </a:rPr>
              <a:t> </a:t>
            </a:r>
            <a:endParaRPr lang="en-US" sz="1100" b="1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solidFill>
                  <a:srgbClr val="0000FF"/>
                </a:solidFill>
                <a:latin typeface="Courier New"/>
              </a:rPr>
              <a:t>&lt;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h2&gt;</a:t>
            </a:r>
            <a:r>
              <a:rPr lang="en-US" sz="1100" b="1">
                <a:latin typeface="Courier New"/>
              </a:rPr>
              <a:t>innerhtml </a:t>
            </a:r>
            <a:r>
              <a:rPr lang="en-US" sz="1100">
                <a:latin typeface="Courier New"/>
              </a:rPr>
              <a:t>&lt;&lt; textformat 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&lt;/h2&gt;</a:t>
            </a:r>
            <a:r>
              <a:rPr lang="en-US" sz="1100" b="1">
                <a:latin typeface="Courier New"/>
              </a:rPr>
              <a:t> </a:t>
            </a:r>
            <a:endParaRPr lang="en-US" sz="1100" b="1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solidFill>
                  <a:srgbClr val="0000FF"/>
                </a:solidFill>
                <a:latin typeface="Courier New"/>
              </a:rPr>
              <a:t>&lt;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pre</a:t>
            </a:r>
            <a:r>
              <a:rPr lang="en-US" sz="1100">
                <a:latin typeface="Courier New"/>
              </a:rPr>
              <a:t> </a:t>
            </a:r>
            <a:r>
              <a:rPr lang="en-US" sz="1100">
                <a:solidFill>
                  <a:srgbClr val="FF0000"/>
                </a:solidFill>
                <a:latin typeface="Courier New"/>
              </a:rPr>
              <a:t>id</a:t>
            </a:r>
            <a:r>
              <a:rPr lang="en-US" sz="1100">
                <a:latin typeface="Courier New"/>
              </a:rPr>
              <a:t>=</a:t>
            </a:r>
            <a:r>
              <a:rPr lang="en-US" sz="1100">
                <a:solidFill>
                  <a:srgbClr val="FF8000"/>
                </a:solidFill>
                <a:latin typeface="Courier New"/>
              </a:rPr>
              <a:t>txtin_html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&gt;&lt;/pre&gt;</a:t>
            </a:r>
            <a:r>
              <a:rPr lang="en-US" sz="1100" b="1">
                <a:latin typeface="Courier New"/>
              </a:rPr>
              <a:t> </a:t>
            </a:r>
            <a:endParaRPr lang="en-US" sz="1100" b="1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solidFill>
                  <a:srgbClr val="0000FF"/>
                </a:solidFill>
                <a:latin typeface="Courier New"/>
              </a:rPr>
              <a:t>&lt;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h2&gt;</a:t>
            </a:r>
            <a:r>
              <a:rPr lang="en-US" sz="1100" b="1">
                <a:latin typeface="Courier New"/>
              </a:rPr>
              <a:t>innerhtml </a:t>
            </a:r>
            <a:r>
              <a:rPr lang="en-US" sz="1100">
                <a:latin typeface="Courier New"/>
              </a:rPr>
              <a:t>&lt;&lt; htmlformat 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&lt;/h2&gt;</a:t>
            </a:r>
            <a:r>
              <a:rPr lang="en-US" sz="1100" b="1">
                <a:latin typeface="Courier New"/>
              </a:rPr>
              <a:t> </a:t>
            </a:r>
            <a:endParaRPr lang="en-US" sz="1100" b="1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solidFill>
                  <a:srgbClr val="0000FF"/>
                </a:solidFill>
                <a:latin typeface="Courier New"/>
              </a:rPr>
              <a:t>&lt;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pre</a:t>
            </a:r>
            <a:r>
              <a:rPr lang="en-US" sz="1100">
                <a:latin typeface="Courier New"/>
              </a:rPr>
              <a:t> </a:t>
            </a:r>
            <a:r>
              <a:rPr lang="en-US" sz="1100">
                <a:solidFill>
                  <a:srgbClr val="FF0000"/>
                </a:solidFill>
                <a:latin typeface="Courier New"/>
              </a:rPr>
              <a:t>id</a:t>
            </a:r>
            <a:r>
              <a:rPr lang="en-US" sz="1100">
                <a:latin typeface="Courier New"/>
              </a:rPr>
              <a:t>=</a:t>
            </a:r>
            <a:r>
              <a:rPr lang="en-US" sz="1100">
                <a:solidFill>
                  <a:srgbClr val="FF8000"/>
                </a:solidFill>
                <a:latin typeface="Courier New"/>
              </a:rPr>
              <a:t>htmlin_html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&gt;&lt;/pre&gt;</a:t>
            </a:r>
            <a:r>
              <a:rPr lang="en-US" sz="1100" b="1">
                <a:latin typeface="Courier New"/>
              </a:rPr>
              <a:t> </a:t>
            </a:r>
            <a:endParaRPr lang="en-US" sz="1100" b="1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solidFill>
                  <a:srgbClr val="0000FF"/>
                </a:solidFill>
                <a:latin typeface="Courier New"/>
              </a:rPr>
              <a:t>&lt;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h2&gt;</a:t>
            </a:r>
            <a:r>
              <a:rPr lang="en-US" sz="1100" b="1">
                <a:latin typeface="Courier New"/>
              </a:rPr>
              <a:t>innerText </a:t>
            </a:r>
            <a:r>
              <a:rPr lang="en-US" sz="1100">
                <a:latin typeface="Courier New"/>
              </a:rPr>
              <a:t>&lt;&lt; txtformat 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&lt;/h2&gt;</a:t>
            </a:r>
            <a:r>
              <a:rPr lang="en-US" sz="1100" b="1">
                <a:latin typeface="Courier New"/>
              </a:rPr>
              <a:t> </a:t>
            </a:r>
            <a:endParaRPr lang="en-US" sz="1100" b="1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solidFill>
                  <a:srgbClr val="0000FF"/>
                </a:solidFill>
                <a:latin typeface="Courier New"/>
              </a:rPr>
              <a:t>&lt;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pre</a:t>
            </a:r>
            <a:r>
              <a:rPr lang="en-US" sz="1100">
                <a:latin typeface="Courier New"/>
              </a:rPr>
              <a:t> </a:t>
            </a:r>
            <a:r>
              <a:rPr lang="en-US" sz="1100">
                <a:solidFill>
                  <a:srgbClr val="FF0000"/>
                </a:solidFill>
                <a:latin typeface="Courier New"/>
              </a:rPr>
              <a:t>id</a:t>
            </a:r>
            <a:r>
              <a:rPr lang="en-US" sz="1100">
                <a:latin typeface="Courier New"/>
              </a:rPr>
              <a:t>=</a:t>
            </a:r>
            <a:r>
              <a:rPr lang="en-US" sz="1100">
                <a:solidFill>
                  <a:srgbClr val="FF8000"/>
                </a:solidFill>
                <a:latin typeface="Courier New"/>
              </a:rPr>
              <a:t>txtin_txt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&gt;&lt;/pre&gt;</a:t>
            </a:r>
            <a:r>
              <a:rPr lang="en-US" sz="1100" b="1">
                <a:latin typeface="Courier New"/>
              </a:rPr>
              <a:t> </a:t>
            </a:r>
            <a:endParaRPr lang="en-US" sz="1100" b="1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solidFill>
                  <a:srgbClr val="0000FF"/>
                </a:solidFill>
                <a:latin typeface="Courier New"/>
              </a:rPr>
              <a:t>&lt;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h2&gt;</a:t>
            </a:r>
            <a:r>
              <a:rPr lang="en-US" sz="1100" b="1">
                <a:latin typeface="Courier New"/>
              </a:rPr>
              <a:t>innerText </a:t>
            </a:r>
            <a:r>
              <a:rPr lang="en-US" sz="1100">
                <a:latin typeface="Courier New"/>
              </a:rPr>
              <a:t>&lt;&lt; htmlformat 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&lt;/h2&gt;</a:t>
            </a:r>
            <a:r>
              <a:rPr lang="en-US" sz="1100" b="1">
                <a:latin typeface="Courier New"/>
              </a:rPr>
              <a:t> </a:t>
            </a:r>
            <a:endParaRPr lang="en-US" sz="1100" b="1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solidFill>
                  <a:srgbClr val="0000FF"/>
                </a:solidFill>
                <a:latin typeface="Courier New"/>
              </a:rPr>
              <a:t>&lt;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pre</a:t>
            </a:r>
            <a:r>
              <a:rPr lang="en-US" sz="1100">
                <a:latin typeface="Courier New"/>
              </a:rPr>
              <a:t> </a:t>
            </a:r>
            <a:r>
              <a:rPr lang="en-US" sz="1100">
                <a:solidFill>
                  <a:srgbClr val="FF0000"/>
                </a:solidFill>
                <a:latin typeface="Courier New"/>
              </a:rPr>
              <a:t>id</a:t>
            </a:r>
            <a:r>
              <a:rPr lang="en-US" sz="1100">
                <a:latin typeface="Courier New"/>
              </a:rPr>
              <a:t>=</a:t>
            </a:r>
            <a:r>
              <a:rPr lang="en-US" sz="1100">
                <a:solidFill>
                  <a:srgbClr val="FF8000"/>
                </a:solidFill>
                <a:latin typeface="Courier New"/>
              </a:rPr>
              <a:t>htmlin_txt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&gt;&lt;/pre&gt;</a:t>
            </a:r>
            <a:r>
              <a:rPr lang="en-US" sz="1100" b="1">
                <a:latin typeface="Courier New"/>
              </a:rPr>
              <a:t> </a:t>
            </a:r>
            <a:endParaRPr lang="en-US" sz="1100" b="1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solidFill>
                  <a:srgbClr val="0000FF"/>
                </a:solidFill>
                <a:latin typeface="Courier New"/>
              </a:rPr>
              <a:t>&lt;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script</a:t>
            </a:r>
            <a:r>
              <a:rPr lang="en-US" sz="1100">
                <a:latin typeface="Courier New"/>
              </a:rPr>
              <a:t> </a:t>
            </a:r>
            <a:r>
              <a:rPr lang="en-US" sz="1100">
                <a:solidFill>
                  <a:srgbClr val="FF0000"/>
                </a:solidFill>
                <a:latin typeface="Courier New"/>
              </a:rPr>
              <a:t>type</a:t>
            </a:r>
            <a:r>
              <a:rPr lang="en-US" sz="1100">
                <a:latin typeface="Courier New"/>
              </a:rPr>
              <a:t>=</a:t>
            </a:r>
            <a:r>
              <a:rPr lang="en-US" sz="1100" b="1">
                <a:solidFill>
                  <a:srgbClr val="8000FF"/>
                </a:solidFill>
                <a:latin typeface="Courier New"/>
              </a:rPr>
              <a:t>"text/javascript"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&gt;</a:t>
            </a:r>
            <a:r>
              <a:rPr lang="en-US" sz="1100">
                <a:latin typeface="Courier New"/>
              </a:rPr>
              <a:t> </a:t>
            </a:r>
            <a:endParaRPr lang="en-US" sz="1100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b="1" i="1" smtClean="0">
                <a:solidFill>
                  <a:srgbClr val="000080"/>
                </a:solidFill>
                <a:latin typeface="Courier New"/>
              </a:rPr>
              <a:t>var</a:t>
            </a:r>
            <a:r>
              <a:rPr lang="en-US" sz="1100" smtClean="0">
                <a:latin typeface="Courier New"/>
              </a:rPr>
              <a:t> </a:t>
            </a:r>
            <a:r>
              <a:rPr lang="en-US" sz="1100">
                <a:latin typeface="Courier New"/>
              </a:rPr>
              <a:t>commenthtml </a:t>
            </a:r>
            <a:r>
              <a:rPr lang="en-US" sz="1100" b="1">
                <a:latin typeface="Courier New"/>
              </a:rPr>
              <a:t>=</a:t>
            </a:r>
            <a:r>
              <a:rPr lang="en-US" sz="1100">
                <a:latin typeface="Courier New"/>
              </a:rPr>
              <a:t> </a:t>
            </a:r>
            <a:r>
              <a:rPr lang="en-US" sz="1100">
                <a:solidFill>
                  <a:srgbClr val="808080"/>
                </a:solidFill>
                <a:latin typeface="Courier New"/>
              </a:rPr>
              <a:t>'&lt;ul&gt;&lt;li style="color:red;"&gt;This is a comment&lt;/ul&gt;'</a:t>
            </a:r>
            <a:r>
              <a:rPr lang="en-US" sz="1100" b="1">
                <a:latin typeface="Courier New"/>
              </a:rPr>
              <a:t>;</a:t>
            </a:r>
            <a:r>
              <a:rPr lang="en-US" sz="1100">
                <a:latin typeface="Courier New"/>
              </a:rPr>
              <a:t> </a:t>
            </a:r>
            <a:endParaRPr lang="en-US" sz="1100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b="1" i="1" smtClean="0">
                <a:solidFill>
                  <a:srgbClr val="000080"/>
                </a:solidFill>
                <a:latin typeface="Courier New"/>
              </a:rPr>
              <a:t>var</a:t>
            </a:r>
            <a:r>
              <a:rPr lang="en-US" sz="1100" smtClean="0">
                <a:latin typeface="Courier New"/>
              </a:rPr>
              <a:t> </a:t>
            </a:r>
            <a:r>
              <a:rPr lang="en-US" sz="1100">
                <a:latin typeface="Courier New"/>
              </a:rPr>
              <a:t>commenttext </a:t>
            </a:r>
            <a:r>
              <a:rPr lang="en-US" sz="1100" b="1">
                <a:latin typeface="Courier New"/>
              </a:rPr>
              <a:t>=</a:t>
            </a:r>
            <a:r>
              <a:rPr lang="en-US" sz="1100">
                <a:latin typeface="Courier New"/>
              </a:rPr>
              <a:t> </a:t>
            </a:r>
            <a:r>
              <a:rPr lang="en-US" sz="1100">
                <a:solidFill>
                  <a:srgbClr val="808080"/>
                </a:solidFill>
                <a:latin typeface="Courier New"/>
              </a:rPr>
              <a:t>'&amp;lt;ul&amp;gt;&amp;lt;li style=&amp;quot;color:red;&amp;quot;&amp;gt;This is a comment&amp;lt;/ul&amp;gt;'</a:t>
            </a:r>
            <a:r>
              <a:rPr lang="en-US" sz="1100" b="1">
                <a:latin typeface="Courier New"/>
              </a:rPr>
              <a:t>;</a:t>
            </a:r>
            <a:r>
              <a:rPr lang="en-US" sz="1100">
                <a:latin typeface="Courier New"/>
              </a:rPr>
              <a:t> </a:t>
            </a:r>
            <a:endParaRPr lang="en-US" sz="1100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b="1" i="1" smtClean="0">
                <a:solidFill>
                  <a:srgbClr val="000080"/>
                </a:solidFill>
                <a:latin typeface="Courier New"/>
              </a:rPr>
              <a:t>var</a:t>
            </a:r>
            <a:r>
              <a:rPr lang="en-US" sz="1100" smtClean="0">
                <a:latin typeface="Courier New"/>
              </a:rPr>
              <a:t> </a:t>
            </a:r>
            <a:r>
              <a:rPr lang="en-US" sz="1100">
                <a:latin typeface="Courier New"/>
              </a:rPr>
              <a:t>span1</a:t>
            </a:r>
            <a:r>
              <a:rPr lang="en-US" sz="1100" b="1">
                <a:latin typeface="Courier New"/>
              </a:rPr>
              <a:t>=</a:t>
            </a:r>
            <a:r>
              <a:rPr lang="en-US" sz="1100">
                <a:latin typeface="Courier New"/>
              </a:rPr>
              <a:t>document.createElement</a:t>
            </a:r>
            <a:r>
              <a:rPr lang="en-US" sz="1100" b="1">
                <a:latin typeface="Courier New"/>
              </a:rPr>
              <a:t>(</a:t>
            </a:r>
            <a:r>
              <a:rPr lang="en-US" sz="1100">
                <a:solidFill>
                  <a:srgbClr val="808080"/>
                </a:solidFill>
                <a:latin typeface="Courier New"/>
              </a:rPr>
              <a:t>"span"</a:t>
            </a:r>
            <a:r>
              <a:rPr lang="en-US" sz="1100" b="1">
                <a:latin typeface="Courier New"/>
              </a:rPr>
              <a:t>);</a:t>
            </a:r>
            <a:r>
              <a:rPr lang="en-US" sz="1100">
                <a:latin typeface="Courier New"/>
              </a:rPr>
              <a:t> </a:t>
            </a:r>
            <a:r>
              <a:rPr lang="en-US" sz="1100" smtClean="0">
                <a:latin typeface="Courier New"/>
              </a:rPr>
              <a:t>span1.innerHTML</a:t>
            </a:r>
            <a:r>
              <a:rPr lang="en-US" sz="1100" b="1" smtClean="0">
                <a:latin typeface="Courier New"/>
              </a:rPr>
              <a:t>=</a:t>
            </a:r>
            <a:r>
              <a:rPr lang="en-US" sz="1100" smtClean="0">
                <a:latin typeface="Courier New"/>
              </a:rPr>
              <a:t>commenttext</a:t>
            </a:r>
            <a:r>
              <a:rPr lang="en-US" sz="1100" b="1" smtClean="0">
                <a:latin typeface="Courier New"/>
              </a:rPr>
              <a:t>;</a:t>
            </a:r>
          </a:p>
          <a:p>
            <a:pPr>
              <a:spcBef>
                <a:spcPts val="300"/>
              </a:spcBef>
            </a:pPr>
            <a:r>
              <a:rPr lang="en-US" sz="1100" smtClean="0">
                <a:latin typeface="Courier New"/>
              </a:rPr>
              <a:t>console.log</a:t>
            </a:r>
            <a:r>
              <a:rPr lang="en-US" sz="1100" b="1">
                <a:latin typeface="Courier New"/>
              </a:rPr>
              <a:t>(</a:t>
            </a:r>
            <a:r>
              <a:rPr lang="en-US" sz="1100">
                <a:latin typeface="Courier New"/>
              </a:rPr>
              <a:t> </a:t>
            </a:r>
            <a:r>
              <a:rPr lang="en-US" sz="1100">
                <a:solidFill>
                  <a:srgbClr val="808080"/>
                </a:solidFill>
                <a:latin typeface="Courier New"/>
              </a:rPr>
              <a:t>'span1.textContent: '</a:t>
            </a:r>
            <a:r>
              <a:rPr lang="en-US" sz="1100">
                <a:latin typeface="Courier New"/>
              </a:rPr>
              <a:t> </a:t>
            </a:r>
            <a:r>
              <a:rPr lang="en-US" sz="1100" b="1">
                <a:latin typeface="Courier New"/>
              </a:rPr>
              <a:t>+</a:t>
            </a:r>
            <a:r>
              <a:rPr lang="en-US" sz="1100">
                <a:latin typeface="Courier New"/>
              </a:rPr>
              <a:t> span1.textContent </a:t>
            </a:r>
            <a:r>
              <a:rPr lang="en-US" sz="1100" b="1">
                <a:latin typeface="Courier New"/>
              </a:rPr>
              <a:t>);</a:t>
            </a:r>
            <a:r>
              <a:rPr lang="en-US" sz="1100">
                <a:latin typeface="Courier New"/>
              </a:rPr>
              <a:t> </a:t>
            </a:r>
            <a:endParaRPr lang="en-US" sz="1100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latin typeface="Courier New"/>
              </a:rPr>
              <a:t>console.log</a:t>
            </a:r>
            <a:r>
              <a:rPr lang="en-US" sz="1100" b="1">
                <a:latin typeface="Courier New"/>
              </a:rPr>
              <a:t>(</a:t>
            </a:r>
            <a:r>
              <a:rPr lang="en-US" sz="1100">
                <a:latin typeface="Courier New"/>
              </a:rPr>
              <a:t> </a:t>
            </a:r>
            <a:r>
              <a:rPr lang="en-US" sz="1100">
                <a:solidFill>
                  <a:srgbClr val="808080"/>
                </a:solidFill>
                <a:latin typeface="Courier New"/>
              </a:rPr>
              <a:t>'span1.innerHTML:'</a:t>
            </a:r>
            <a:r>
              <a:rPr lang="en-US" sz="1100">
                <a:latin typeface="Courier New"/>
              </a:rPr>
              <a:t> </a:t>
            </a:r>
            <a:r>
              <a:rPr lang="en-US" sz="1100" b="1">
                <a:latin typeface="Courier New"/>
              </a:rPr>
              <a:t>+</a:t>
            </a:r>
            <a:r>
              <a:rPr lang="en-US" sz="1100">
                <a:latin typeface="Courier New"/>
              </a:rPr>
              <a:t> span1.innerHTML </a:t>
            </a:r>
            <a:r>
              <a:rPr lang="en-US" sz="1100" b="1">
                <a:latin typeface="Courier New"/>
              </a:rPr>
              <a:t>);</a:t>
            </a:r>
            <a:r>
              <a:rPr lang="en-US" sz="1100">
                <a:latin typeface="Courier New"/>
              </a:rPr>
              <a:t> </a:t>
            </a:r>
            <a:r>
              <a:rPr lang="en-US" sz="1100" smtClean="0">
                <a:latin typeface="Courier New"/>
              </a:rPr>
              <a:t> </a:t>
            </a:r>
            <a:r>
              <a:rPr lang="en-US" sz="1100">
                <a:latin typeface="Courier New"/>
              </a:rPr>
              <a:t>document.getElementById</a:t>
            </a:r>
            <a:r>
              <a:rPr lang="en-US" sz="1100" b="1">
                <a:latin typeface="Courier New"/>
              </a:rPr>
              <a:t>(</a:t>
            </a:r>
            <a:r>
              <a:rPr lang="en-US" sz="1100">
                <a:solidFill>
                  <a:srgbClr val="808080"/>
                </a:solidFill>
                <a:latin typeface="Courier New"/>
              </a:rPr>
              <a:t>'txtin_html'</a:t>
            </a:r>
            <a:r>
              <a:rPr lang="en-US" sz="1100" b="1">
                <a:latin typeface="Courier New"/>
              </a:rPr>
              <a:t>).</a:t>
            </a:r>
            <a:r>
              <a:rPr lang="en-US" sz="1100">
                <a:latin typeface="Courier New"/>
              </a:rPr>
              <a:t>innerHTML </a:t>
            </a:r>
            <a:r>
              <a:rPr lang="en-US" sz="1100" b="1">
                <a:latin typeface="Courier New"/>
              </a:rPr>
              <a:t>=</a:t>
            </a:r>
            <a:r>
              <a:rPr lang="en-US" sz="1100">
                <a:latin typeface="Courier New"/>
              </a:rPr>
              <a:t> commenttext</a:t>
            </a:r>
            <a:r>
              <a:rPr lang="en-US" sz="1100" b="1">
                <a:latin typeface="Courier New"/>
              </a:rPr>
              <a:t>;</a:t>
            </a:r>
            <a:r>
              <a:rPr lang="en-US" sz="1100">
                <a:latin typeface="Courier New"/>
              </a:rPr>
              <a:t> </a:t>
            </a:r>
            <a:endParaRPr lang="en-US" sz="1100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latin typeface="Courier New"/>
              </a:rPr>
              <a:t>document.getElementById</a:t>
            </a:r>
            <a:r>
              <a:rPr lang="en-US" sz="1100" b="1">
                <a:latin typeface="Courier New"/>
              </a:rPr>
              <a:t>(</a:t>
            </a:r>
            <a:r>
              <a:rPr lang="en-US" sz="1100">
                <a:solidFill>
                  <a:srgbClr val="808080"/>
                </a:solidFill>
                <a:latin typeface="Courier New"/>
              </a:rPr>
              <a:t>'htmlin_html'</a:t>
            </a:r>
            <a:r>
              <a:rPr lang="en-US" sz="1100" b="1">
                <a:latin typeface="Courier New"/>
              </a:rPr>
              <a:t>).</a:t>
            </a:r>
            <a:r>
              <a:rPr lang="en-US" sz="1100">
                <a:latin typeface="Courier New"/>
              </a:rPr>
              <a:t>innerHTML </a:t>
            </a:r>
            <a:r>
              <a:rPr lang="en-US" sz="1100" b="1">
                <a:latin typeface="Courier New"/>
              </a:rPr>
              <a:t>=</a:t>
            </a:r>
            <a:r>
              <a:rPr lang="en-US" sz="1100">
                <a:latin typeface="Courier New"/>
              </a:rPr>
              <a:t> commenthtml</a:t>
            </a:r>
            <a:r>
              <a:rPr lang="en-US" sz="1100" b="1">
                <a:latin typeface="Courier New"/>
              </a:rPr>
              <a:t>;</a:t>
            </a:r>
            <a:r>
              <a:rPr lang="en-US" sz="1100">
                <a:latin typeface="Courier New"/>
              </a:rPr>
              <a:t> </a:t>
            </a:r>
            <a:endParaRPr lang="en-US" sz="1100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latin typeface="Courier New"/>
              </a:rPr>
              <a:t>document.getElementById</a:t>
            </a:r>
            <a:r>
              <a:rPr lang="en-US" sz="1100" b="1">
                <a:latin typeface="Courier New"/>
              </a:rPr>
              <a:t>(</a:t>
            </a:r>
            <a:r>
              <a:rPr lang="en-US" sz="1100">
                <a:solidFill>
                  <a:srgbClr val="808080"/>
                </a:solidFill>
                <a:latin typeface="Courier New"/>
              </a:rPr>
              <a:t>'txtin_txt'</a:t>
            </a:r>
            <a:r>
              <a:rPr lang="en-US" sz="1100" b="1">
                <a:latin typeface="Courier New"/>
              </a:rPr>
              <a:t>).</a:t>
            </a:r>
            <a:r>
              <a:rPr lang="en-US" sz="1100">
                <a:latin typeface="Courier New"/>
              </a:rPr>
              <a:t>innerText </a:t>
            </a:r>
            <a:r>
              <a:rPr lang="en-US" sz="1100" b="1">
                <a:latin typeface="Courier New"/>
              </a:rPr>
              <a:t>=</a:t>
            </a:r>
            <a:r>
              <a:rPr lang="en-US" sz="1100">
                <a:latin typeface="Courier New"/>
              </a:rPr>
              <a:t> commenttext</a:t>
            </a:r>
            <a:r>
              <a:rPr lang="en-US" sz="1100" b="1">
                <a:latin typeface="Courier New"/>
              </a:rPr>
              <a:t>;</a:t>
            </a:r>
            <a:r>
              <a:rPr lang="en-US" sz="1100">
                <a:latin typeface="Courier New"/>
              </a:rPr>
              <a:t> </a:t>
            </a:r>
            <a:endParaRPr lang="en-US" sz="1100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latin typeface="Courier New"/>
              </a:rPr>
              <a:t>document.getElementById</a:t>
            </a:r>
            <a:r>
              <a:rPr lang="en-US" sz="1100" b="1">
                <a:latin typeface="Courier New"/>
              </a:rPr>
              <a:t>(</a:t>
            </a:r>
            <a:r>
              <a:rPr lang="en-US" sz="1100">
                <a:solidFill>
                  <a:srgbClr val="808080"/>
                </a:solidFill>
                <a:latin typeface="Courier New"/>
              </a:rPr>
              <a:t>'htmlin_txt'</a:t>
            </a:r>
            <a:r>
              <a:rPr lang="en-US" sz="1100" b="1">
                <a:latin typeface="Courier New"/>
              </a:rPr>
              <a:t>).</a:t>
            </a:r>
            <a:r>
              <a:rPr lang="en-US" sz="1100">
                <a:latin typeface="Courier New"/>
              </a:rPr>
              <a:t>innerText </a:t>
            </a:r>
            <a:r>
              <a:rPr lang="en-US" sz="1100" b="1">
                <a:latin typeface="Courier New"/>
              </a:rPr>
              <a:t>=</a:t>
            </a:r>
            <a:r>
              <a:rPr lang="en-US" sz="1100">
                <a:latin typeface="Courier New"/>
              </a:rPr>
              <a:t> commenthtml</a:t>
            </a:r>
            <a:r>
              <a:rPr lang="en-US" sz="1100" b="1">
                <a:latin typeface="Courier New"/>
              </a:rPr>
              <a:t>;</a:t>
            </a:r>
            <a:r>
              <a:rPr lang="en-US" sz="1100">
                <a:latin typeface="Courier New"/>
              </a:rPr>
              <a:t> </a:t>
            </a:r>
            <a:endParaRPr lang="en-US" sz="1100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zh-TW" altLang="en-US" sz="1100">
                <a:highlight>
                  <a:srgbClr val="F2F4FF"/>
                </a:highlight>
              </a:rPr>
              <a:t>  </a:t>
            </a:r>
            <a:r>
              <a:rPr lang="en-US" altLang="zh-TW" sz="1100">
                <a:solidFill>
                  <a:srgbClr val="008000"/>
                </a:solidFill>
                <a:highlight>
                  <a:srgbClr val="F2F4FF"/>
                </a:highlight>
              </a:rPr>
              <a:t>//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文字進</a:t>
            </a:r>
            <a:r>
              <a:rPr lang="en-US" sz="1100">
                <a:solidFill>
                  <a:srgbClr val="008000"/>
                </a:solidFill>
                <a:highlight>
                  <a:srgbClr val="F2F4FF"/>
                </a:highlight>
              </a:rPr>
              <a:t>innerHTML，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再分別利用</a:t>
            </a:r>
            <a:r>
              <a:rPr lang="en-US" sz="1100">
                <a:solidFill>
                  <a:srgbClr val="008000"/>
                </a:solidFill>
                <a:highlight>
                  <a:srgbClr val="F2F4FF"/>
                </a:highlight>
              </a:rPr>
              <a:t>innerHTML,innerText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讀出</a:t>
            </a:r>
            <a:endParaRPr lang="zh-TW" altLang="en-US" sz="1100">
              <a:highlight>
                <a:srgbClr val="F2F4FF"/>
              </a:highlight>
            </a:endParaRPr>
          </a:p>
          <a:p>
            <a:pPr>
              <a:spcBef>
                <a:spcPts val="300"/>
              </a:spcBef>
            </a:pPr>
            <a:r>
              <a:rPr lang="en-US" sz="1100">
                <a:highlight>
                  <a:srgbClr val="F2F4FF"/>
                </a:highlight>
              </a:rPr>
              <a:t>  console.log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highlight>
                  <a:srgbClr val="F2F4FF"/>
                </a:highlight>
              </a:rPr>
              <a:t>document.getElementById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solidFill>
                  <a:srgbClr val="808080"/>
                </a:solidFill>
                <a:highlight>
                  <a:srgbClr val="F2F4FF"/>
                </a:highlight>
              </a:rPr>
              <a:t>'txtin_html'</a:t>
            </a:r>
            <a:r>
              <a:rPr lang="en-US" sz="1100" b="1">
                <a:highlight>
                  <a:srgbClr val="F2F4FF"/>
                </a:highlight>
              </a:rPr>
              <a:t>).</a:t>
            </a:r>
            <a:r>
              <a:rPr lang="en-US" sz="1100">
                <a:highlight>
                  <a:srgbClr val="F2F4FF"/>
                </a:highlight>
              </a:rPr>
              <a:t>innerHTML</a:t>
            </a:r>
            <a:r>
              <a:rPr lang="en-US" sz="1100" b="1">
                <a:highlight>
                  <a:srgbClr val="F2F4FF"/>
                </a:highlight>
              </a:rPr>
              <a:t>);</a:t>
            </a:r>
            <a:endParaRPr lang="en-US" sz="1100">
              <a:highlight>
                <a:srgbClr val="F2F4FF"/>
              </a:highlight>
            </a:endParaRPr>
          </a:p>
          <a:p>
            <a:pPr>
              <a:spcBef>
                <a:spcPts val="300"/>
              </a:spcBef>
            </a:pPr>
            <a:r>
              <a:rPr lang="en-US" sz="1100">
                <a:highlight>
                  <a:srgbClr val="F2F4FF"/>
                </a:highlight>
              </a:rPr>
              <a:t>  console.log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highlight>
                  <a:srgbClr val="F2F4FF"/>
                </a:highlight>
              </a:rPr>
              <a:t>document.getElementById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solidFill>
                  <a:srgbClr val="808080"/>
                </a:solidFill>
                <a:highlight>
                  <a:srgbClr val="F2F4FF"/>
                </a:highlight>
              </a:rPr>
              <a:t>'txtin_html'</a:t>
            </a:r>
            <a:r>
              <a:rPr lang="en-US" sz="1100" b="1">
                <a:highlight>
                  <a:srgbClr val="F2F4FF"/>
                </a:highlight>
              </a:rPr>
              <a:t>).</a:t>
            </a:r>
            <a:r>
              <a:rPr lang="en-US" sz="1100">
                <a:highlight>
                  <a:srgbClr val="F2F4FF"/>
                </a:highlight>
              </a:rPr>
              <a:t>innerText</a:t>
            </a:r>
            <a:r>
              <a:rPr lang="en-US" sz="1100" b="1">
                <a:highlight>
                  <a:srgbClr val="F2F4FF"/>
                </a:highlight>
              </a:rPr>
              <a:t>);</a:t>
            </a:r>
            <a:endParaRPr lang="en-US" sz="1100">
              <a:highlight>
                <a:srgbClr val="F2F4FF"/>
              </a:highlight>
            </a:endParaRPr>
          </a:p>
          <a:p>
            <a:pPr>
              <a:spcBef>
                <a:spcPts val="300"/>
              </a:spcBef>
            </a:pPr>
            <a:r>
              <a:rPr lang="zh-TW" altLang="en-US" sz="1100">
                <a:highlight>
                  <a:srgbClr val="F2F4FF"/>
                </a:highlight>
              </a:rPr>
              <a:t>  </a:t>
            </a:r>
            <a:r>
              <a:rPr lang="en-US" altLang="zh-TW" sz="1100">
                <a:solidFill>
                  <a:srgbClr val="008000"/>
                </a:solidFill>
                <a:highlight>
                  <a:srgbClr val="F2F4FF"/>
                </a:highlight>
              </a:rPr>
              <a:t>//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標籤進</a:t>
            </a:r>
            <a:r>
              <a:rPr lang="en-US" sz="1100">
                <a:solidFill>
                  <a:srgbClr val="008000"/>
                </a:solidFill>
                <a:highlight>
                  <a:srgbClr val="F2F4FF"/>
                </a:highlight>
              </a:rPr>
              <a:t>innerHTML，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再分別利用</a:t>
            </a:r>
            <a:r>
              <a:rPr lang="en-US" sz="1100">
                <a:solidFill>
                  <a:srgbClr val="008000"/>
                </a:solidFill>
                <a:highlight>
                  <a:srgbClr val="F2F4FF"/>
                </a:highlight>
              </a:rPr>
              <a:t>innerHTML,innerText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讀出</a:t>
            </a:r>
            <a:endParaRPr lang="zh-TW" altLang="en-US" sz="1100">
              <a:highlight>
                <a:srgbClr val="F2F4FF"/>
              </a:highlight>
            </a:endParaRPr>
          </a:p>
          <a:p>
            <a:pPr>
              <a:spcBef>
                <a:spcPts val="300"/>
              </a:spcBef>
            </a:pPr>
            <a:r>
              <a:rPr lang="en-US" sz="1100">
                <a:highlight>
                  <a:srgbClr val="F2F4FF"/>
                </a:highlight>
              </a:rPr>
              <a:t>  console.log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highlight>
                  <a:srgbClr val="F2F4FF"/>
                </a:highlight>
              </a:rPr>
              <a:t>document.getElementById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solidFill>
                  <a:srgbClr val="808080"/>
                </a:solidFill>
                <a:highlight>
                  <a:srgbClr val="F2F4FF"/>
                </a:highlight>
              </a:rPr>
              <a:t>'htmlin_html'</a:t>
            </a:r>
            <a:r>
              <a:rPr lang="en-US" sz="1100" b="1">
                <a:highlight>
                  <a:srgbClr val="F2F4FF"/>
                </a:highlight>
              </a:rPr>
              <a:t>).</a:t>
            </a:r>
            <a:r>
              <a:rPr lang="en-US" sz="1100">
                <a:highlight>
                  <a:srgbClr val="F2F4FF"/>
                </a:highlight>
              </a:rPr>
              <a:t>innerHTML</a:t>
            </a:r>
            <a:r>
              <a:rPr lang="en-US" sz="1100" b="1">
                <a:highlight>
                  <a:srgbClr val="F2F4FF"/>
                </a:highlight>
              </a:rPr>
              <a:t>);</a:t>
            </a:r>
            <a:endParaRPr lang="en-US" sz="1100">
              <a:highlight>
                <a:srgbClr val="F2F4FF"/>
              </a:highlight>
            </a:endParaRPr>
          </a:p>
          <a:p>
            <a:pPr>
              <a:spcBef>
                <a:spcPts val="300"/>
              </a:spcBef>
            </a:pPr>
            <a:r>
              <a:rPr lang="en-US" sz="1100">
                <a:highlight>
                  <a:srgbClr val="F2F4FF"/>
                </a:highlight>
              </a:rPr>
              <a:t>  console.log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highlight>
                  <a:srgbClr val="F2F4FF"/>
                </a:highlight>
              </a:rPr>
              <a:t>document.getElementById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solidFill>
                  <a:srgbClr val="808080"/>
                </a:solidFill>
                <a:highlight>
                  <a:srgbClr val="F2F4FF"/>
                </a:highlight>
              </a:rPr>
              <a:t>'htmlin_html'</a:t>
            </a:r>
            <a:r>
              <a:rPr lang="en-US" sz="1100" b="1">
                <a:highlight>
                  <a:srgbClr val="F2F4FF"/>
                </a:highlight>
              </a:rPr>
              <a:t>).</a:t>
            </a:r>
            <a:r>
              <a:rPr lang="en-US" sz="1100">
                <a:highlight>
                  <a:srgbClr val="F2F4FF"/>
                </a:highlight>
              </a:rPr>
              <a:t>innerText</a:t>
            </a:r>
            <a:r>
              <a:rPr lang="en-US" sz="1100" b="1">
                <a:highlight>
                  <a:srgbClr val="F2F4FF"/>
                </a:highlight>
              </a:rPr>
              <a:t>);</a:t>
            </a:r>
            <a:endParaRPr lang="en-US" sz="1100">
              <a:highlight>
                <a:srgbClr val="F2F4FF"/>
              </a:highlight>
            </a:endParaRPr>
          </a:p>
          <a:p>
            <a:pPr>
              <a:spcBef>
                <a:spcPts val="300"/>
              </a:spcBef>
            </a:pPr>
            <a:r>
              <a:rPr lang="zh-TW" altLang="en-US" sz="1100">
                <a:highlight>
                  <a:srgbClr val="F2F4FF"/>
                </a:highlight>
              </a:rPr>
              <a:t>  </a:t>
            </a:r>
            <a:r>
              <a:rPr lang="en-US" altLang="zh-TW" sz="1100">
                <a:solidFill>
                  <a:srgbClr val="008000"/>
                </a:solidFill>
                <a:highlight>
                  <a:srgbClr val="F2F4FF"/>
                </a:highlight>
              </a:rPr>
              <a:t>//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文字進</a:t>
            </a:r>
            <a:r>
              <a:rPr lang="en-US" sz="1100">
                <a:solidFill>
                  <a:srgbClr val="008000"/>
                </a:solidFill>
                <a:highlight>
                  <a:srgbClr val="F2F4FF"/>
                </a:highlight>
              </a:rPr>
              <a:t>innerText，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再分別利用</a:t>
            </a:r>
            <a:r>
              <a:rPr lang="en-US" sz="1100">
                <a:solidFill>
                  <a:srgbClr val="008000"/>
                </a:solidFill>
                <a:highlight>
                  <a:srgbClr val="F2F4FF"/>
                </a:highlight>
              </a:rPr>
              <a:t>innerHTML,innerText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讀出</a:t>
            </a:r>
            <a:endParaRPr lang="zh-TW" altLang="en-US" sz="1100">
              <a:highlight>
                <a:srgbClr val="F2F4FF"/>
              </a:highlight>
            </a:endParaRPr>
          </a:p>
          <a:p>
            <a:pPr>
              <a:spcBef>
                <a:spcPts val="300"/>
              </a:spcBef>
            </a:pPr>
            <a:r>
              <a:rPr lang="en-US" sz="1100">
                <a:highlight>
                  <a:srgbClr val="F2F4FF"/>
                </a:highlight>
              </a:rPr>
              <a:t>  console.log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highlight>
                  <a:srgbClr val="F2F4FF"/>
                </a:highlight>
              </a:rPr>
              <a:t>document.getElementById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solidFill>
                  <a:srgbClr val="808080"/>
                </a:solidFill>
                <a:highlight>
                  <a:srgbClr val="F2F4FF"/>
                </a:highlight>
              </a:rPr>
              <a:t>'txtin_txt'</a:t>
            </a:r>
            <a:r>
              <a:rPr lang="en-US" sz="1100" b="1">
                <a:highlight>
                  <a:srgbClr val="F2F4FF"/>
                </a:highlight>
              </a:rPr>
              <a:t>).</a:t>
            </a:r>
            <a:r>
              <a:rPr lang="en-US" sz="1100">
                <a:highlight>
                  <a:srgbClr val="F2F4FF"/>
                </a:highlight>
              </a:rPr>
              <a:t>innerHTML</a:t>
            </a:r>
            <a:r>
              <a:rPr lang="en-US" sz="1100" b="1">
                <a:highlight>
                  <a:srgbClr val="F2F4FF"/>
                </a:highlight>
              </a:rPr>
              <a:t>);</a:t>
            </a:r>
            <a:endParaRPr lang="en-US" sz="1100">
              <a:highlight>
                <a:srgbClr val="F2F4FF"/>
              </a:highlight>
            </a:endParaRPr>
          </a:p>
          <a:p>
            <a:pPr>
              <a:spcBef>
                <a:spcPts val="300"/>
              </a:spcBef>
            </a:pPr>
            <a:r>
              <a:rPr lang="en-US" sz="1100">
                <a:highlight>
                  <a:srgbClr val="F2F4FF"/>
                </a:highlight>
              </a:rPr>
              <a:t>  console.log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highlight>
                  <a:srgbClr val="F2F4FF"/>
                </a:highlight>
              </a:rPr>
              <a:t>document.getElementById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solidFill>
                  <a:srgbClr val="808080"/>
                </a:solidFill>
                <a:highlight>
                  <a:srgbClr val="F2F4FF"/>
                </a:highlight>
              </a:rPr>
              <a:t>'txtin_txt'</a:t>
            </a:r>
            <a:r>
              <a:rPr lang="en-US" sz="1100" b="1">
                <a:highlight>
                  <a:srgbClr val="F2F4FF"/>
                </a:highlight>
              </a:rPr>
              <a:t>).</a:t>
            </a:r>
            <a:r>
              <a:rPr lang="en-US" sz="1100">
                <a:highlight>
                  <a:srgbClr val="F2F4FF"/>
                </a:highlight>
              </a:rPr>
              <a:t>innerText</a:t>
            </a:r>
            <a:r>
              <a:rPr lang="en-US" sz="1100" b="1">
                <a:highlight>
                  <a:srgbClr val="F2F4FF"/>
                </a:highlight>
              </a:rPr>
              <a:t>);</a:t>
            </a:r>
            <a:endParaRPr lang="en-US" sz="1100">
              <a:highlight>
                <a:srgbClr val="F2F4FF"/>
              </a:highlight>
            </a:endParaRPr>
          </a:p>
          <a:p>
            <a:pPr>
              <a:spcBef>
                <a:spcPts val="300"/>
              </a:spcBef>
            </a:pPr>
            <a:r>
              <a:rPr lang="zh-TW" altLang="en-US" sz="1100">
                <a:highlight>
                  <a:srgbClr val="F2F4FF"/>
                </a:highlight>
              </a:rPr>
              <a:t>  </a:t>
            </a:r>
            <a:r>
              <a:rPr lang="en-US" altLang="zh-TW" sz="1100">
                <a:solidFill>
                  <a:srgbClr val="008000"/>
                </a:solidFill>
                <a:highlight>
                  <a:srgbClr val="F2F4FF"/>
                </a:highlight>
              </a:rPr>
              <a:t>//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標籤進</a:t>
            </a:r>
            <a:r>
              <a:rPr lang="en-US" sz="1100">
                <a:solidFill>
                  <a:srgbClr val="008000"/>
                </a:solidFill>
                <a:highlight>
                  <a:srgbClr val="F2F4FF"/>
                </a:highlight>
              </a:rPr>
              <a:t>innerText，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再分別利用</a:t>
            </a:r>
            <a:r>
              <a:rPr lang="en-US" sz="1100">
                <a:solidFill>
                  <a:srgbClr val="008000"/>
                </a:solidFill>
                <a:highlight>
                  <a:srgbClr val="F2F4FF"/>
                </a:highlight>
              </a:rPr>
              <a:t>innerHTML,innerText</a:t>
            </a:r>
            <a:r>
              <a:rPr lang="zh-TW" altLang="en-US" sz="1100">
                <a:solidFill>
                  <a:srgbClr val="008000"/>
                </a:solidFill>
                <a:highlight>
                  <a:srgbClr val="F2F4FF"/>
                </a:highlight>
              </a:rPr>
              <a:t>讀出</a:t>
            </a:r>
            <a:endParaRPr lang="zh-TW" altLang="en-US" sz="1100">
              <a:highlight>
                <a:srgbClr val="F2F4FF"/>
              </a:highlight>
            </a:endParaRPr>
          </a:p>
          <a:p>
            <a:pPr>
              <a:spcBef>
                <a:spcPts val="300"/>
              </a:spcBef>
            </a:pPr>
            <a:r>
              <a:rPr lang="en-US" sz="1100">
                <a:highlight>
                  <a:srgbClr val="F2F4FF"/>
                </a:highlight>
              </a:rPr>
              <a:t>  console.log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highlight>
                  <a:srgbClr val="F2F4FF"/>
                </a:highlight>
              </a:rPr>
              <a:t>document.getElementById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solidFill>
                  <a:srgbClr val="808080"/>
                </a:solidFill>
                <a:highlight>
                  <a:srgbClr val="F2F4FF"/>
                </a:highlight>
              </a:rPr>
              <a:t>'htmlin_txt'</a:t>
            </a:r>
            <a:r>
              <a:rPr lang="en-US" sz="1100" b="1">
                <a:highlight>
                  <a:srgbClr val="F2F4FF"/>
                </a:highlight>
              </a:rPr>
              <a:t>).</a:t>
            </a:r>
            <a:r>
              <a:rPr lang="en-US" sz="1100">
                <a:highlight>
                  <a:srgbClr val="F2F4FF"/>
                </a:highlight>
              </a:rPr>
              <a:t>innerHTML</a:t>
            </a:r>
            <a:r>
              <a:rPr lang="en-US" sz="1100" b="1">
                <a:highlight>
                  <a:srgbClr val="F2F4FF"/>
                </a:highlight>
              </a:rPr>
              <a:t>);</a:t>
            </a:r>
            <a:endParaRPr lang="en-US" sz="1100">
              <a:highlight>
                <a:srgbClr val="F2F4FF"/>
              </a:highlight>
            </a:endParaRPr>
          </a:p>
          <a:p>
            <a:pPr>
              <a:spcBef>
                <a:spcPts val="300"/>
              </a:spcBef>
            </a:pPr>
            <a:r>
              <a:rPr lang="en-US" sz="1100">
                <a:highlight>
                  <a:srgbClr val="F2F4FF"/>
                </a:highlight>
              </a:rPr>
              <a:t>  console.log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highlight>
                  <a:srgbClr val="F2F4FF"/>
                </a:highlight>
              </a:rPr>
              <a:t>document.getElementById</a:t>
            </a:r>
            <a:r>
              <a:rPr lang="en-US" sz="1100" b="1">
                <a:highlight>
                  <a:srgbClr val="F2F4FF"/>
                </a:highlight>
              </a:rPr>
              <a:t>(</a:t>
            </a:r>
            <a:r>
              <a:rPr lang="en-US" sz="1100">
                <a:solidFill>
                  <a:srgbClr val="808080"/>
                </a:solidFill>
                <a:highlight>
                  <a:srgbClr val="F2F4FF"/>
                </a:highlight>
              </a:rPr>
              <a:t>'htmlin_txt'</a:t>
            </a:r>
            <a:r>
              <a:rPr lang="en-US" sz="1100" b="1">
                <a:highlight>
                  <a:srgbClr val="F2F4FF"/>
                </a:highlight>
              </a:rPr>
              <a:t>).</a:t>
            </a:r>
            <a:r>
              <a:rPr lang="en-US" sz="1100">
                <a:highlight>
                  <a:srgbClr val="F2F4FF"/>
                </a:highlight>
              </a:rPr>
              <a:t>innerText</a:t>
            </a:r>
            <a:r>
              <a:rPr lang="en-US" sz="1100" b="1">
                <a:highlight>
                  <a:srgbClr val="F2F4FF"/>
                </a:highlight>
              </a:rPr>
              <a:t>);</a:t>
            </a:r>
            <a:endParaRPr lang="en-US" sz="1100" smtClean="0">
              <a:latin typeface="Courier New"/>
            </a:endParaRPr>
          </a:p>
          <a:p>
            <a:pPr>
              <a:spcBef>
                <a:spcPts val="300"/>
              </a:spcBef>
            </a:pPr>
            <a:r>
              <a:rPr lang="en-US" sz="1100" smtClean="0">
                <a:solidFill>
                  <a:srgbClr val="0000FF"/>
                </a:solidFill>
                <a:latin typeface="Courier New"/>
              </a:rPr>
              <a:t>&lt;/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script&gt;</a:t>
            </a:r>
            <a:r>
              <a:rPr lang="en-US" sz="1100" b="1">
                <a:latin typeface="Courier New"/>
              </a:rPr>
              <a:t> 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&lt;/body&gt;</a:t>
            </a:r>
            <a:r>
              <a:rPr lang="en-US" sz="1100" b="1">
                <a:latin typeface="Courier New"/>
              </a:rPr>
              <a:t> </a:t>
            </a:r>
            <a:r>
              <a:rPr lang="en-US" sz="1100">
                <a:solidFill>
                  <a:srgbClr val="0000FF"/>
                </a:solidFill>
                <a:latin typeface="Courier New"/>
              </a:rPr>
              <a:t>&lt;/html&gt;</a:t>
            </a:r>
            <a:endParaRPr lang="en-US" sz="1100"/>
          </a:p>
          <a:p>
            <a:pPr>
              <a:spcBef>
                <a:spcPts val="300"/>
              </a:spcBef>
            </a:pPr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262589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向左箭號 2"/>
          <p:cNvSpPr/>
          <p:nvPr/>
        </p:nvSpPr>
        <p:spPr>
          <a:xfrm>
            <a:off x="7086600" y="4419600"/>
            <a:ext cx="977900" cy="508000"/>
          </a:xfrm>
          <a:prstGeom prst="leftArrow">
            <a:avLst/>
          </a:prstGeom>
          <a:solidFill>
            <a:srgbClr val="7030A0"/>
          </a:solidFill>
          <a:ln w="25400">
            <a:solidFill>
              <a:srgbClr val="70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07504" y="5229200"/>
            <a:ext cx="9036496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document.getElementById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(</a:t>
            </a:r>
            <a:r>
              <a:rPr lang="en-US">
                <a:solidFill>
                  <a:srgbClr val="808080"/>
                </a:solidFill>
                <a:latin typeface="Courier New"/>
                <a:ea typeface="微軟正黑體"/>
              </a:rPr>
              <a:t>'txtin_html'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).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innerHTML 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=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commenttext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;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document.getElementById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(</a:t>
            </a:r>
            <a:r>
              <a:rPr lang="en-US">
                <a:solidFill>
                  <a:srgbClr val="808080"/>
                </a:solidFill>
                <a:latin typeface="Courier New"/>
                <a:ea typeface="微軟正黑體"/>
              </a:rPr>
              <a:t>'htmlin_html'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).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innerHTML 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=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commenthtml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;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document.getElementById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(</a:t>
            </a:r>
            <a:r>
              <a:rPr lang="en-US">
                <a:solidFill>
                  <a:srgbClr val="808080"/>
                </a:solidFill>
                <a:latin typeface="Courier New"/>
                <a:ea typeface="微軟正黑體"/>
              </a:rPr>
              <a:t>'txtin_txt'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).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innerText 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=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commenttext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;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document.getElementById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(</a:t>
            </a:r>
            <a:r>
              <a:rPr lang="en-US">
                <a:solidFill>
                  <a:srgbClr val="808080"/>
                </a:solidFill>
                <a:latin typeface="Courier New"/>
                <a:ea typeface="微軟正黑體"/>
              </a:rPr>
              <a:t>'htmlin_txt'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).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innerText 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=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commenthtml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;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</a:t>
            </a:r>
            <a:endParaRPr 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8152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07504" y="5229200"/>
            <a:ext cx="9036496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document.getElementById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(</a:t>
            </a:r>
            <a:r>
              <a:rPr lang="en-US">
                <a:solidFill>
                  <a:srgbClr val="808080"/>
                </a:solidFill>
                <a:latin typeface="Courier New"/>
                <a:ea typeface="微軟正黑體"/>
              </a:rPr>
              <a:t>'txtin_html'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).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innerHTML 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=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commenttext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;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document.getElementById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(</a:t>
            </a:r>
            <a:r>
              <a:rPr lang="en-US">
                <a:solidFill>
                  <a:srgbClr val="808080"/>
                </a:solidFill>
                <a:latin typeface="Courier New"/>
                <a:ea typeface="微軟正黑體"/>
              </a:rPr>
              <a:t>'htmlin_html'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).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innerHTML 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=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commenthtml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;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document.getElementById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(</a:t>
            </a:r>
            <a:r>
              <a:rPr lang="en-US">
                <a:solidFill>
                  <a:srgbClr val="808080"/>
                </a:solidFill>
                <a:latin typeface="Courier New"/>
                <a:ea typeface="微軟正黑體"/>
              </a:rPr>
              <a:t>'txtin_txt'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).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innerText 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=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commenttext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;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document.getElementById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(</a:t>
            </a:r>
            <a:r>
              <a:rPr lang="en-US">
                <a:solidFill>
                  <a:srgbClr val="808080"/>
                </a:solidFill>
                <a:latin typeface="Courier New"/>
                <a:ea typeface="微軟正黑體"/>
              </a:rPr>
              <a:t>'htmlin_txt'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).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innerText 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=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commenthtml</a:t>
            </a:r>
            <a:r>
              <a:rPr lang="en-US" b="1">
                <a:solidFill>
                  <a:srgbClr val="000000"/>
                </a:solidFill>
                <a:latin typeface="Courier New"/>
                <a:ea typeface="微軟正黑體"/>
              </a:rPr>
              <a:t>;</a:t>
            </a:r>
            <a:r>
              <a:rPr lang="en-US">
                <a:solidFill>
                  <a:srgbClr val="000000"/>
                </a:solidFill>
                <a:latin typeface="Courier New"/>
                <a:ea typeface="微軟正黑體"/>
              </a:rPr>
              <a:t> </a:t>
            </a:r>
            <a:endParaRPr 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445000" y="2760904"/>
            <a:ext cx="2367956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解讀</a:t>
            </a:r>
            <a:r>
              <a:rPr lang="en-US" altLang="zh-TW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html tag</a:t>
            </a:r>
            <a:endParaRPr lang="en-US" sz="28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向左箭號 5"/>
          <p:cNvSpPr/>
          <p:nvPr/>
        </p:nvSpPr>
        <p:spPr>
          <a:xfrm>
            <a:off x="3203848" y="2775877"/>
            <a:ext cx="977900" cy="508000"/>
          </a:xfrm>
          <a:prstGeom prst="leftArrow">
            <a:avLst/>
          </a:prstGeom>
          <a:solidFill>
            <a:srgbClr val="7030A0"/>
          </a:solidFill>
          <a:ln w="25400">
            <a:solidFill>
              <a:srgbClr val="70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107504" y="5589240"/>
            <a:ext cx="8856984" cy="240124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9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6" name="向左箭號 5"/>
          <p:cNvSpPr/>
          <p:nvPr/>
        </p:nvSpPr>
        <p:spPr>
          <a:xfrm>
            <a:off x="4392470" y="1770820"/>
            <a:ext cx="977900" cy="508000"/>
          </a:xfrm>
          <a:prstGeom prst="leftArrow">
            <a:avLst/>
          </a:prstGeom>
          <a:solidFill>
            <a:srgbClr val="7030A0"/>
          </a:solidFill>
          <a:ln w="25400">
            <a:solidFill>
              <a:srgbClr val="70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文字方塊 2"/>
          <p:cNvSpPr txBox="1"/>
          <p:nvPr/>
        </p:nvSpPr>
        <p:spPr>
          <a:xfrm>
            <a:off x="407870" y="354324"/>
            <a:ext cx="8064896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var </a:t>
            </a:r>
            <a:r>
              <a:rPr lang="en-US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commenttext = '&amp;lt;ul&amp;gt;&amp;lt;li style=&amp;quot;color:red;&amp;quot;&amp;gt;This is a comment&amp;lt;/ul&amp;gt;'; </a:t>
            </a:r>
            <a:endParaRPr lang="en-US" b="1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b="1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var commenthtml = '&lt;ul&gt;&lt;li style="color:red;"&gt;This is a comment&lt;/ul&gt;'; </a:t>
            </a:r>
          </a:p>
        </p:txBody>
      </p:sp>
      <p:sp>
        <p:nvSpPr>
          <p:cNvPr id="13" name="矩形 12"/>
          <p:cNvSpPr/>
          <p:nvPr/>
        </p:nvSpPr>
        <p:spPr>
          <a:xfrm>
            <a:off x="381000" y="2492849"/>
            <a:ext cx="3384376" cy="790981"/>
          </a:xfrm>
          <a:prstGeom prst="rect">
            <a:avLst/>
          </a:prstGeom>
          <a:ln w="25400">
            <a:solidFill>
              <a:srgbClr val="00B05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矩形 13"/>
          <p:cNvSpPr/>
          <p:nvPr/>
        </p:nvSpPr>
        <p:spPr>
          <a:xfrm>
            <a:off x="360022" y="4149080"/>
            <a:ext cx="4265730" cy="936104"/>
          </a:xfrm>
          <a:prstGeom prst="rect">
            <a:avLst/>
          </a:prstGeom>
          <a:ln w="25400">
            <a:solidFill>
              <a:srgbClr val="00B05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矩形 14"/>
          <p:cNvSpPr/>
          <p:nvPr/>
        </p:nvSpPr>
        <p:spPr>
          <a:xfrm>
            <a:off x="381000" y="1556792"/>
            <a:ext cx="3892617" cy="936057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矩形 15"/>
          <p:cNvSpPr/>
          <p:nvPr/>
        </p:nvSpPr>
        <p:spPr>
          <a:xfrm>
            <a:off x="381000" y="3356992"/>
            <a:ext cx="6135216" cy="792088"/>
          </a:xfrm>
          <a:prstGeom prst="rect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5652120" y="1844823"/>
            <a:ext cx="3168352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雖然不解讀</a:t>
            </a:r>
            <a:r>
              <a:rPr lang="en-US" altLang="zh-TW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tag</a:t>
            </a:r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但是解讀</a:t>
            </a:r>
            <a:r>
              <a:rPr lang="en-US" altLang="zh-TW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&amp;(x);</a:t>
            </a:r>
            <a:endParaRPr lang="en-US" sz="28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右大括弧 3"/>
          <p:cNvSpPr/>
          <p:nvPr/>
        </p:nvSpPr>
        <p:spPr>
          <a:xfrm>
            <a:off x="6732240" y="3356992"/>
            <a:ext cx="360040" cy="1944216"/>
          </a:xfrm>
          <a:prstGeom prst="rightBrace">
            <a:avLst/>
          </a:prstGeom>
          <a:ln w="19050">
            <a:solidFill>
              <a:srgbClr val="C0000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文字方塊 7"/>
          <p:cNvSpPr txBox="1"/>
          <p:nvPr/>
        </p:nvSpPr>
        <p:spPr>
          <a:xfrm>
            <a:off x="7308304" y="4221088"/>
            <a:ext cx="1656184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原來是怎樣</a:t>
            </a:r>
            <a:r>
              <a:rPr lang="en-US" altLang="zh-TW" sz="1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1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還是怎麼樣</a:t>
            </a:r>
            <a:endParaRPr lang="en-US" sz="16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5348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向左箭號 2"/>
          <p:cNvSpPr/>
          <p:nvPr/>
        </p:nvSpPr>
        <p:spPr>
          <a:xfrm>
            <a:off x="4139952" y="5229200"/>
            <a:ext cx="977900" cy="508000"/>
          </a:xfrm>
          <a:prstGeom prst="leftArrow">
            <a:avLst/>
          </a:prstGeom>
          <a:solidFill>
            <a:srgbClr val="7030A0"/>
          </a:solidFill>
          <a:ln w="25400">
            <a:solidFill>
              <a:srgbClr val="70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紅綠都放入</a:t>
            </a:r>
            <a:r>
              <a:rPr lang="en-US"/>
              <a:t>innerHTML</a:t>
            </a:r>
            <a:br>
              <a:rPr lang="en-US"/>
            </a:b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27404" y="525001"/>
            <a:ext cx="8593068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sz="16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'&amp;lt;ul&amp;gt;&amp;lt;li style=&amp;quot;color:red;&amp;quot;&amp;gt;This is a comment&amp;lt;/ul&amp;gt;'; </a:t>
            </a:r>
            <a:endParaRPr lang="en-US" sz="1600" b="1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528" y="1196752"/>
            <a:ext cx="4696954" cy="982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文字方塊 16"/>
          <p:cNvSpPr txBox="1"/>
          <p:nvPr/>
        </p:nvSpPr>
        <p:spPr>
          <a:xfrm>
            <a:off x="179512" y="2357571"/>
            <a:ext cx="8434810" cy="3170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紅字丟進</a:t>
            </a:r>
            <a:r>
              <a:rPr lang="en-US" altLang="zh-TW" sz="2000" b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innerHTML</a:t>
            </a:r>
            <a:r>
              <a:rPr lang="en-US" altLang="zh-TW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再利用</a:t>
            </a:r>
            <a:r>
              <a:rPr lang="en-US" altLang="zh-TW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innerHTML,innerText</a:t>
            </a:r>
            <a:r>
              <a:rPr lang="zh-TW" alt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讀出</a:t>
            </a:r>
            <a:endParaRPr lang="en-US" altLang="zh-TW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innerHTML:</a:t>
            </a:r>
          </a:p>
          <a:p>
            <a:r>
              <a:rPr lang="en-US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&amp;lt;ul&amp;gt;&amp;lt;li style="color:red;"&amp;gt;This is a comment&amp;lt;/ul&amp;gt</a:t>
            </a:r>
            <a:r>
              <a:rPr 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;</a:t>
            </a:r>
          </a:p>
          <a:p>
            <a:endParaRPr lang="en-US" sz="20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2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innerText:</a:t>
            </a:r>
          </a:p>
          <a:p>
            <a:r>
              <a:rPr lang="en-US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&lt;ul&gt;&lt;li style="color:red;"&gt;This is a comment&lt;/ul&gt;</a:t>
            </a:r>
          </a:p>
          <a:p>
            <a:endParaRPr lang="en-US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20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971600" y="5877272"/>
            <a:ext cx="1620957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8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互為翻譯</a:t>
            </a:r>
            <a:endParaRPr lang="en-US" sz="2800" b="1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2843808" y="3284984"/>
            <a:ext cx="288032" cy="288032"/>
          </a:xfrm>
          <a:prstGeom prst="ellipse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直線單箭頭接點 20"/>
          <p:cNvCxnSpPr/>
          <p:nvPr/>
        </p:nvCxnSpPr>
        <p:spPr>
          <a:xfrm flipH="1" flipV="1">
            <a:off x="2843808" y="908720"/>
            <a:ext cx="144016" cy="2376264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55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5400">
          <a:solidFill>
            <a:srgbClr val="FF0000"/>
          </a:solidFill>
          <a:tailEnd type="triangle" w="lg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rgbClr val="C00000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85000"/>
          </a:schemeClr>
        </a:solidFill>
        <a:ln w="12700">
          <a:noFill/>
        </a:ln>
      </a:spPr>
      <a:bodyPr wrap="none" rtlCol="0">
        <a:spAutoFit/>
      </a:bodyPr>
      <a:lstStyle>
        <a:defPPr>
          <a:defRPr sz="2800" b="1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693</Words>
  <Application>Microsoft Office PowerPoint</Application>
  <PresentationFormat>如螢幕大小 (4:3)</PresentationFormat>
  <Paragraphs>86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微軟正黑體</vt:lpstr>
      <vt:lpstr>新細明體</vt:lpstr>
      <vt:lpstr>Arial</vt:lpstr>
      <vt:lpstr>Calibri</vt:lpstr>
      <vt:lpstr>Cambria Math</vt:lpstr>
      <vt:lpstr>Courier New</vt:lpstr>
      <vt:lpstr>Office 佈景主題</vt:lpstr>
      <vt:lpstr>PowerPoint 簡報</vt:lpstr>
      <vt:lpstr>InnerHTML vs InnerText</vt:lpstr>
      <vt:lpstr>PowerPoint 簡報</vt:lpstr>
      <vt:lpstr>PowerPoint 簡報</vt:lpstr>
      <vt:lpstr>PowerPoint 簡報</vt:lpstr>
      <vt:lpstr>PowerPoint 簡報</vt:lpstr>
      <vt:lpstr>PowerPoint 簡報</vt:lpstr>
      <vt:lpstr>紅綠都放入innerHTML </vt:lpstr>
      <vt:lpstr>PowerPoint 簡報</vt:lpstr>
      <vt:lpstr>PowerPoint 簡報</vt:lpstr>
      <vt:lpstr>紅綠都放入innerText 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Windows 使用者</cp:lastModifiedBy>
  <cp:revision>197</cp:revision>
  <dcterms:created xsi:type="dcterms:W3CDTF">2016-05-11T16:34:21Z</dcterms:created>
  <dcterms:modified xsi:type="dcterms:W3CDTF">2018-10-15T15:00:50Z</dcterms:modified>
</cp:coreProperties>
</file>